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7"/>
  </p:notesMasterIdLst>
  <p:handoutMasterIdLst>
    <p:handoutMasterId r:id="rId28"/>
  </p:handoutMasterIdLst>
  <p:sldIdLst>
    <p:sldId id="279" r:id="rId9"/>
    <p:sldId id="285" r:id="rId10"/>
    <p:sldId id="270" r:id="rId11"/>
    <p:sldId id="267" r:id="rId12"/>
    <p:sldId id="278" r:id="rId13"/>
    <p:sldId id="277" r:id="rId14"/>
    <p:sldId id="269" r:id="rId15"/>
    <p:sldId id="271" r:id="rId16"/>
    <p:sldId id="272" r:id="rId17"/>
    <p:sldId id="273" r:id="rId18"/>
    <p:sldId id="280" r:id="rId19"/>
    <p:sldId id="274" r:id="rId20"/>
    <p:sldId id="281" r:id="rId21"/>
    <p:sldId id="282" r:id="rId22"/>
    <p:sldId id="283" r:id="rId23"/>
    <p:sldId id="284" r:id="rId24"/>
    <p:sldId id="258" r:id="rId25"/>
    <p:sldId id="28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B61BAC90-5545-41F0-A20C-30AAA6C7E9BF}" v="774" dt="2023-11-14T20:47:24.967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14/11/2023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14/11/2023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974558" y="1886953"/>
            <a:ext cx="8317831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Segoe UI"/>
                <a:cs typeface="Segoe UI"/>
              </a:rPr>
              <a:t>TI SOLUÇÕES INCRÍVEIS</a:t>
            </a:r>
            <a:r>
              <a:rPr lang="en-US" sz="54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r>
              <a:rPr lang="pt-BR" sz="8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 PARA FAST ENGINEERING S/A​</a:t>
            </a:r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D537E7-3A70-F407-154A-232CCC55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6580"/>
            <a:ext cx="12187705" cy="68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Segoe UI"/>
                <a:cs typeface="Segoe UI"/>
              </a:rPr>
              <a:t>Considerações</a:t>
            </a:r>
            <a:r>
              <a:rPr lang="pt-BR" sz="2000" b="1" dirty="0">
                <a:solidFill>
                  <a:srgbClr val="FFFFFF"/>
                </a:solidFill>
                <a:latin typeface="Segoe UI"/>
                <a:cs typeface="Segoe UI"/>
              </a:rPr>
              <a:t> Adicionais</a:t>
            </a:r>
            <a:r>
              <a:rPr lang="pt-BR" sz="2000" b="1" dirty="0">
                <a:latin typeface="Segoe UI"/>
                <a:cs typeface="Segoe UI"/>
              </a:rPr>
              <a:t>: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endParaRPr lang="pt-BR" sz="20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Utilizaremos contêineres Docker para empacotar a aplicação REACT e suas dependências, permitindo a implantação eficiente no ambiente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Kubernetes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latin typeface="Segoe UI"/>
                <a:cs typeface="Segoe UI"/>
              </a:rPr>
              <a:t>A arquitetura proposta é altamente escalável 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 pode lidar com </a:t>
            </a:r>
            <a:r>
              <a:rPr lang="pt-BR" sz="2000" dirty="0">
                <a:latin typeface="Segoe UI"/>
                <a:cs typeface="Segoe UI"/>
              </a:rPr>
              <a:t>o crescimento 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exponencial do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eCommerce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da "Fast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Engineering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S</a:t>
            </a:r>
            <a:r>
              <a:rPr lang="pt-BR" sz="2000" dirty="0">
                <a:latin typeface="Segoe UI"/>
                <a:cs typeface="Segoe UI"/>
              </a:rPr>
              <a:t>/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A".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 integração e a entrega contínua (CI/CD) podem e devem ser implementadas para automatizar o processo de implantação e atualização da aplicação.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681" y="3017817"/>
            <a:ext cx="3829563" cy="822158"/>
          </a:xfrm>
        </p:spPr>
        <p:txBody>
          <a:bodyPr lIns="91440" tIns="45720" rIns="91440" bIns="45720" anchor="t"/>
          <a:lstStyle/>
          <a:p>
            <a:r>
              <a:rPr lang="pt-BR" sz="6000" dirty="0">
                <a:latin typeface="Mulish Black"/>
                <a:cs typeface="Arial"/>
              </a:rPr>
              <a:t>VALORES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94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91446-A27C-096A-9CC8-C55F0613CFE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9D319379-47A8-B498-430D-1AB2EBC01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05181"/>
              </p:ext>
            </p:extLst>
          </p:nvPr>
        </p:nvGraphicFramePr>
        <p:xfrm>
          <a:off x="0" y="777240"/>
          <a:ext cx="121920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6808751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089384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370699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06516700"/>
                    </a:ext>
                  </a:extLst>
                </a:gridCol>
              </a:tblGrid>
              <a:tr h="363453">
                <a:tc gridSpan="4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Resumo da estimativa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1479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Custo inicial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Custo mensal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Moeda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2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393.85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4726.20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USD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753352"/>
                  </a:ext>
                </a:extLst>
              </a:tr>
              <a:tr h="200025">
                <a:tc gridSpan="4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Estimativa detalhada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506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Região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Serviço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Mensal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12676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América do Sul (São Paulo)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876.00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8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RDS for 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141.59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1699.08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4774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S3 Standard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486.00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84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S3 Standard -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Infrequent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Access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77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Data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Transfer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721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Block Store (EBS)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13.84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166.08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445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Application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Load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Balancer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35.82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429.84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102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AWS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CloudFormation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89.1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1069.20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2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9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3944" y="2606739"/>
            <a:ext cx="5925064" cy="822158"/>
          </a:xfrm>
        </p:spPr>
        <p:txBody>
          <a:bodyPr lIns="91440" tIns="45720" rIns="91440" bIns="45720" anchor="t"/>
          <a:lstStyle/>
          <a:p>
            <a:pPr algn="ctr"/>
            <a:r>
              <a:rPr lang="pt-BR" sz="6000" dirty="0">
                <a:latin typeface="Mulish Black"/>
                <a:cs typeface="Arial"/>
              </a:rPr>
              <a:t>CRONOGRAMA MACRO DE ENTEGAS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67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1495926" y="2277980"/>
            <a:ext cx="92001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>
                <a:solidFill>
                  <a:srgbClr val="C9D1D9"/>
                </a:solidFill>
                <a:latin typeface="-apple-system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1-2: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Kubernetes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AWS e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:</a:t>
            </a:r>
            <a:endParaRPr lang="pt-BR"/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1-2: (22/NOV/2023 - 03/DEZ/2023)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Planejamento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preparação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 (Amazon Elastic Kubernetes Service)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AWS.</a:t>
            </a: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3-4: (04/DEZ/2023 - 17/DEZ/2023)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Criação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cluster Kubernetes,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dos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REACT 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existente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.</a:t>
            </a: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5-6: (18/DEZ/2023 - 31/DEZ/2023) Testes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iniciais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funcionalidade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EKS.</a:t>
            </a:r>
          </a:p>
        </p:txBody>
      </p:sp>
    </p:spTree>
    <p:extLst>
      <p:ext uri="{BB962C8B-B14F-4D97-AF65-F5344CB8AC3E}">
        <p14:creationId xmlns:p14="http://schemas.microsoft.com/office/powerpoint/2010/main" val="188533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1495926" y="1856875"/>
            <a:ext cx="920014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3-4: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RDS 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EBS:</a:t>
            </a: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7-8: (01/JAN/2024 - 14/JAN/2024)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RDS (Relational Database Service) para o banco de dados MySQL,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provisionamento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9-10: (15/JAN/2024 - 28/JAN/2024)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Elastic Block Store (EBS) 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armazenamento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necessários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11-12: (29/JAN/2024 - 11/FEV/2024)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REACT com o banco de dados RDS e testes 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conectividade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8720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1495926" y="1716506"/>
            <a:ext cx="920014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5-6: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 backup 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AWS:</a:t>
            </a: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13-14: (12/FEV/2024 - 25/FEV/2024)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backup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automático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no Amazon RDS 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retenção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 dados.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15-16: (26/FEV/2024 - 10/MAR/2024)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Refinamento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das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o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uso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AWS Identity and Access Management (IAM)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outras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controle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acesso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17-18: (11/MAR/2024 - 24/MAR/2024) Testes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abrangentes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backup 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garantir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 dados e 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proteção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contra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ameaças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956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820" y="2657475"/>
            <a:ext cx="6994861" cy="872290"/>
          </a:xfrm>
        </p:spPr>
        <p:txBody>
          <a:bodyPr lIns="91440" tIns="45720" rIns="91440" bIns="45720" anchor="t"/>
          <a:lstStyle/>
          <a:p>
            <a:r>
              <a:rPr lang="pt-BR" sz="5400" dirty="0">
                <a:latin typeface="Mulish Black"/>
                <a:cs typeface="Arial"/>
              </a:rPr>
              <a:t>Aberto para resolução de dúvidas</a:t>
            </a:r>
            <a:endParaRPr lang="pt-BR" sz="5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974558" y="2638927"/>
            <a:ext cx="831783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 PARA FAST ENGINEERING S/A​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73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E2E51B-FAF6-4A71-EFC4-188858F24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208" y="3007790"/>
            <a:ext cx="5714510" cy="842211"/>
          </a:xfrm>
        </p:spPr>
        <p:txBody>
          <a:bodyPr lIns="91440" tIns="45720" rIns="91440" bIns="45720" anchor="t"/>
          <a:lstStyle/>
          <a:p>
            <a:pPr algn="ctr"/>
            <a:r>
              <a:rPr lang="pt-BR" sz="6000" dirty="0">
                <a:latin typeface="Mulish Black"/>
                <a:cs typeface="Arial"/>
              </a:rPr>
              <a:t>ESCOPO</a:t>
            </a:r>
            <a:endParaRPr lang="pt-BR" sz="60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CAF47C-101F-CA56-8102-C5BB76011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AC7970-B83A-2409-3450-8C6C382E67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643" y="2095804"/>
            <a:ext cx="5429190" cy="2668085"/>
          </a:xfrm>
        </p:spPr>
        <p:txBody>
          <a:bodyPr lIns="91440" tIns="45720" rIns="91440" bIns="45720" anchor="t"/>
          <a:lstStyle/>
          <a:p>
            <a:pPr algn="just"/>
            <a:r>
              <a:rPr lang="pt-BR" sz="2800" dirty="0">
                <a:solidFill>
                  <a:srgbClr val="C9D1D9"/>
                </a:solidFill>
                <a:latin typeface="Mulish"/>
              </a:rPr>
              <a:t>A 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Fast </a:t>
            </a:r>
            <a:r>
              <a:rPr lang="pt-BR" sz="2800" b="1" err="1">
                <a:solidFill>
                  <a:srgbClr val="C9D1D9"/>
                </a:solidFill>
                <a:latin typeface="Mulish"/>
              </a:rPr>
              <a:t>Engineering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 S/A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 busca uma solução para atender ao crescimento exponencial de seu </a:t>
            </a:r>
            <a:r>
              <a:rPr lang="pt-BR" sz="2800" err="1">
                <a:solidFill>
                  <a:srgbClr val="C9D1D9"/>
                </a:solidFill>
                <a:latin typeface="Mulish"/>
              </a:rPr>
              <a:t>eCommerce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, com um aumento de 20% na demanda a cada mês. O escopo da solução inclui:</a:t>
            </a:r>
            <a:endParaRPr lang="pt-BR" sz="28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29708-CB73-3B72-EEA0-96753FD85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9695" y="1124030"/>
            <a:ext cx="4165875" cy="3139321"/>
          </a:xfrm>
        </p:spPr>
        <p:txBody>
          <a:bodyPr lIns="91440" tIns="45720" rIns="91440" bIns="45720" anchor="t"/>
          <a:lstStyle/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Implantação de uma infraestrutura </a:t>
            </a:r>
            <a:r>
              <a:rPr lang="pt-BR">
                <a:solidFill>
                  <a:srgbClr val="C9D1D9"/>
                </a:solidFill>
                <a:latin typeface="Arial"/>
                <a:cs typeface="Arial"/>
              </a:rPr>
              <a:t>na AWS.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Utilização de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Kubernetes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para gerenciar os servidores de aplicação REACT.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um banco de dados MySQL de alta disponibilidade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Armazenamento de recursos estáticos em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S3.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Implementação de segurança com AWS IAM.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backups automáticos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Monitoramento e manutenção contínua.</a:t>
            </a:r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99D2D5-D64C-938E-469C-8C00E561E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2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C1D63-3409-CFCC-5090-862470317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FAC102-6CCA-4F92-2955-0EC7FB3E5F44}"/>
              </a:ext>
            </a:extLst>
          </p:cNvPr>
          <p:cNvSpPr>
            <a:spLocks noGrp="1"/>
          </p:cNvSpPr>
          <p:nvPr/>
        </p:nvSpPr>
        <p:spPr>
          <a:xfrm>
            <a:off x="3082985" y="2553211"/>
            <a:ext cx="6035352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latin typeface="Mulish Black"/>
                <a:cs typeface="Arial"/>
              </a:rPr>
              <a:t>ARQUITETURA PROPOSTA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3798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B7D7D5-B500-A798-3AEF-AB6B75094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B5FBAC9-4744-9A49-CDFC-83B0820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20" y="-4830"/>
            <a:ext cx="6677729" cy="68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2145935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Ambiente </a:t>
            </a:r>
            <a:r>
              <a:rPr lang="pt-BR" sz="2000" b="1" err="1">
                <a:latin typeface="Mulish"/>
              </a:rPr>
              <a:t>Kubernetes</a:t>
            </a:r>
            <a:r>
              <a:rPr lang="pt-BR" sz="2000" b="1" dirty="0">
                <a:latin typeface="Mulish"/>
              </a:rPr>
              <a:t>:</a:t>
            </a:r>
            <a:endParaRPr lang="pt-BR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Utilizaremos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Service (EKS) para gerenciar o ambiente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, proporcionando escalabilidade e gerenciamento eficiente dos contêineres.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Banco de Dados: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Optaremos por usar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com a opção MySQL como banco de dados gerenciado, oferecendo recursos de alta disponibilidade, escalabilidade e gerenciamento simplificado.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err="1">
                <a:latin typeface="Mulish"/>
              </a:rPr>
              <a:t>MultiAZ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Configuraremos o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Multi-AZ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para garantir redundância e alta disponibilidade do banco de dados em diferentes zonas de disponibilidade.</a:t>
            </a:r>
            <a:endParaRPr lang="pt-BR" sz="2000" dirty="0"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4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2145935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Segurança</a:t>
            </a:r>
            <a:r>
              <a:rPr lang="pt-BR" sz="2000" b="1" dirty="0">
                <a:solidFill>
                  <a:srgbClr val="FFFFFF"/>
                </a:solidFill>
                <a:latin typeface="Mulish"/>
              </a:rPr>
              <a:t> de Backup de Dados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backups automáticos no </a:t>
            </a:r>
            <a:r>
              <a:rPr lang="pt-BR" sz="200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RDS MySQL, garantindo a recuperação dos dados em caso de falhas.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Persistência dos Dados:</a:t>
            </a:r>
            <a:endParaRPr lang="pt-BR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Utilizaremos armazenamento persistente do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EBS (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Block Store) para garantir a persistência dos dados dos contêineres.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Armazenamento Estático: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Recursos estáticos, como imagens e arquivos CSS, serão armazenados no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S3 para garantir escalabilidade e eficiência no carregamento.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solidFill>
                <a:srgbClr val="FFFFFF"/>
              </a:solidFill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61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2687357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Balanceamento de Carga com </a:t>
            </a:r>
            <a:r>
              <a:rPr lang="pt-BR" sz="2000" b="1" dirty="0" err="1">
                <a:latin typeface="Mulish"/>
              </a:rPr>
              <a:t>Healthcheck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Configuraremos 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Load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Balancer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(ELB) para distribuir o tráfego entre os servidores de aplicação, monitorando a saúde de cada instância por meio de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healthchecks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.</a:t>
            </a:r>
            <a:endParaRPr lang="pt-BR" dirty="0"/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Segurança (Liberar Somente o Necessário/Mínimo Acesso Possível):</a:t>
            </a:r>
            <a:endParaRPr lang="pt-BR" dirty="0">
              <a:latin typeface="Mulish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medidas de segurança, como a utilização do AWS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Identity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and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Access Management (IAM) para controlar o acesso aos recursos, Security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Groups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para restringir o tráfego de rede e Virtual Private Cloud (VPC) para isolar a infraestrutura.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45420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266</cp:revision>
  <dcterms:created xsi:type="dcterms:W3CDTF">2021-09-03T17:11:19Z</dcterms:created>
  <dcterms:modified xsi:type="dcterms:W3CDTF">2023-11-14T20:54:21Z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